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notesSlides/notesSlide2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3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4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5.xml" ContentType="application/vnd.openxmlformats-officedocument.presentationml.notesSlide+xml"/>
  <Override PartName="/ppt/tags/tag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1" r:id="rId3"/>
    <p:sldId id="295" r:id="rId4"/>
    <p:sldId id="298" r:id="rId5"/>
    <p:sldId id="284" r:id="rId6"/>
    <p:sldId id="270" r:id="rId7"/>
    <p:sldId id="296" r:id="rId8"/>
    <p:sldId id="299" r:id="rId9"/>
    <p:sldId id="278" r:id="rId10"/>
    <p:sldId id="272" r:id="rId11"/>
    <p:sldId id="297" r:id="rId12"/>
    <p:sldId id="300" r:id="rId13"/>
    <p:sldId id="283" r:id="rId14"/>
    <p:sldId id="273" r:id="rId15"/>
    <p:sldId id="303" r:id="rId16"/>
    <p:sldId id="302" r:id="rId17"/>
    <p:sldId id="301" r:id="rId18"/>
    <p:sldId id="304" r:id="rId19"/>
    <p:sldId id="279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4" y="58"/>
      </p:cViewPr>
      <p:guideLst>
        <p:guide orient="horz" pos="219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2019/12/20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2019/12/20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624797" y="4664710"/>
            <a:ext cx="10852237" cy="950984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br>
              <a:rPr lang="zh-CN" altLang="en-US" sz="4800" b="1">
                <a:solidFill>
                  <a:schemeClr val="accent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endParaRPr lang="zh-CN" altLang="en-US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669925" y="2048510"/>
            <a:ext cx="10852150" cy="4201370"/>
          </a:xfrm>
        </p:spPr>
        <p:txBody>
          <a:bodyPr/>
          <a:lstStyle/>
          <a:p>
            <a:r>
              <a:rPr lang="zh-CN" altLang="en-US" sz="4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市区校名班主任工作室、市劳模创新工作室揭牌仪式</a:t>
            </a:r>
            <a:br>
              <a:rPr lang="en-US" altLang="zh-CN" sz="4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br>
              <a:rPr lang="en-US" altLang="zh-CN" sz="4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br>
              <a:rPr lang="en-US" altLang="zh-CN" sz="4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br>
              <a:rPr lang="en-US" altLang="zh-CN" sz="4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r>
              <a:rPr lang="zh-CN" alt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深圳市罗湖外语学校</a:t>
            </a:r>
            <a:br>
              <a:rPr lang="en-US" altLang="zh-CN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r>
              <a:rPr lang="en-US" altLang="zh-CN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2019</a:t>
            </a:r>
            <a:r>
              <a:rPr lang="zh-CN" alt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、</a:t>
            </a:r>
            <a:r>
              <a:rPr lang="en-US" altLang="zh-CN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12</a:t>
            </a:r>
            <a:r>
              <a:rPr lang="zh-CN" alt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、</a:t>
            </a:r>
            <a:r>
              <a:rPr lang="en-US" altLang="zh-CN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20</a:t>
            </a:r>
            <a:endParaRPr lang="zh-CN" alt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624797" y="4664710"/>
            <a:ext cx="10852237" cy="950984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br>
              <a:rPr lang="zh-CN" altLang="en-US" sz="4800" b="1">
                <a:solidFill>
                  <a:schemeClr val="accent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endParaRPr lang="zh-CN" altLang="en-US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669925" y="2048510"/>
            <a:ext cx="10852150" cy="2249805"/>
          </a:xfrm>
        </p:spPr>
        <p:txBody>
          <a:bodyPr/>
          <a:lstStyle/>
          <a:p>
            <a:r>
              <a: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范盈盈市劳模创新工作室揭牌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7581592-FA18-49E5-AA3C-941022CFB0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B513A09-41AC-4924-9D11-C4E61F69B759}"/>
              </a:ext>
            </a:extLst>
          </p:cNvPr>
          <p:cNvGrpSpPr/>
          <p:nvPr/>
        </p:nvGrpSpPr>
        <p:grpSpPr>
          <a:xfrm>
            <a:off x="5747209" y="0"/>
            <a:ext cx="697582" cy="6631620"/>
            <a:chOff x="5613663" y="0"/>
            <a:chExt cx="697582" cy="6061434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BA1650F-C2CF-4590-AEBA-D714C0DF8AD8}"/>
                </a:ext>
              </a:extLst>
            </p:cNvPr>
            <p:cNvCxnSpPr>
              <a:cxnSpLocks/>
            </p:cNvCxnSpPr>
            <p:nvPr/>
          </p:nvCxnSpPr>
          <p:spPr>
            <a:xfrm>
              <a:off x="5788059" y="0"/>
              <a:ext cx="0" cy="5712643"/>
            </a:xfrm>
            <a:prstGeom prst="line">
              <a:avLst/>
            </a:prstGeom>
            <a:ln w="476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E8EA3B75-C5B3-4603-9C37-5287EA6075A1}"/>
                </a:ext>
              </a:extLst>
            </p:cNvPr>
            <p:cNvSpPr/>
            <p:nvPr/>
          </p:nvSpPr>
          <p:spPr>
            <a:xfrm>
              <a:off x="5613663" y="5712643"/>
              <a:ext cx="348791" cy="348791"/>
            </a:xfrm>
            <a:prstGeom prst="ellipse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7A95D275-A2DC-4B5F-AE93-241A6F463760}"/>
                </a:ext>
              </a:extLst>
            </p:cNvPr>
            <p:cNvCxnSpPr>
              <a:cxnSpLocks/>
            </p:cNvCxnSpPr>
            <p:nvPr/>
          </p:nvCxnSpPr>
          <p:spPr>
            <a:xfrm>
              <a:off x="6136850" y="0"/>
              <a:ext cx="0" cy="5712643"/>
            </a:xfrm>
            <a:prstGeom prst="line">
              <a:avLst/>
            </a:prstGeom>
            <a:ln w="476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A0419C97-5A72-437B-B5EB-1873C4FB8B6C}"/>
                </a:ext>
              </a:extLst>
            </p:cNvPr>
            <p:cNvSpPr/>
            <p:nvPr/>
          </p:nvSpPr>
          <p:spPr>
            <a:xfrm>
              <a:off x="5962454" y="5712643"/>
              <a:ext cx="348791" cy="348791"/>
            </a:xfrm>
            <a:prstGeom prst="ellipse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3777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A0C3A18-0D55-48B5-BEF5-3D032C2EE0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CBD97C1-DC11-4601-ABA4-30A47464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93" y="0"/>
            <a:ext cx="9409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09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8615" y="669290"/>
            <a:ext cx="9903460" cy="626110"/>
          </a:xfrm>
        </p:spPr>
        <p:txBody>
          <a:bodyPr/>
          <a:lstStyle/>
          <a:p>
            <a:r>
              <a:rPr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金陵简体" pitchFamily="2" charset="-122"/>
                <a:ea typeface="方正粗金陵简体" pitchFamily="2" charset="-122"/>
                <a:sym typeface="+mn-ea"/>
              </a:rPr>
              <a:t>范盈盈</a:t>
            </a:r>
            <a:r>
              <a:rPr b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老师获得的荣誉（部分）</a:t>
            </a:r>
            <a:endParaRPr lang="zh-CN" altLang="en-US" b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5835" y="1731645"/>
            <a:ext cx="10556240" cy="4605655"/>
          </a:xfrm>
        </p:spPr>
        <p:txBody>
          <a:bodyPr/>
          <a:lstStyle/>
          <a:p>
            <a:pPr marL="109855" indent="0" latinLnBrk="1">
              <a:buNone/>
            </a:pPr>
            <a:r>
              <a:rPr lang="en-US"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2019</a:t>
            </a:r>
            <a:r>
              <a:rPr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年</a:t>
            </a:r>
            <a:r>
              <a:rPr lang="en-US"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11</a:t>
            </a:r>
            <a:r>
              <a:rPr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月，第十四届全国语文教师“四项全能”竞赛，教学方案获全国一等奖</a:t>
            </a:r>
            <a:endParaRPr lang="en-US" altLang="zh-CN" b="1" dirty="0">
              <a:latin typeface="方正粗金陵简体" pitchFamily="2" charset="-122"/>
              <a:ea typeface="方正粗金陵简体" pitchFamily="2" charset="-122"/>
            </a:endParaRPr>
          </a:p>
          <a:p>
            <a:pPr marL="109855" indent="0" latinLnBrk="1">
              <a:buNone/>
            </a:pPr>
            <a:r>
              <a:rPr lang="en-US"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2016</a:t>
            </a:r>
            <a:r>
              <a:rPr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年</a:t>
            </a:r>
            <a:r>
              <a:rPr lang="en-US"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9</a:t>
            </a:r>
            <a:r>
              <a:rPr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月</a:t>
            </a:r>
            <a:r>
              <a:rPr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起</a:t>
            </a:r>
            <a:r>
              <a:rPr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，担任校辩论队</a:t>
            </a:r>
            <a:r>
              <a:rPr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指导老师</a:t>
            </a:r>
            <a:r>
              <a:rPr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，罗外校辩论队获得</a:t>
            </a:r>
            <a:r>
              <a:rPr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三次</a:t>
            </a:r>
            <a:r>
              <a:rPr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深圳市第二届华语辩论邀请赛冠军</a:t>
            </a:r>
            <a:r>
              <a:rPr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，广东省南粤杯高中生华语辩论赛冠军，广东省纵横杯华语辩论锦标赛季军，第一届全国中学生华语辩论锦标赛亚军</a:t>
            </a:r>
            <a:endParaRPr lang="en-US" altLang="zh-CN" b="1" dirty="0">
              <a:latin typeface="方正粗金陵简体" pitchFamily="2" charset="-122"/>
              <a:ea typeface="方正粗金陵简体" pitchFamily="2" charset="-122"/>
            </a:endParaRPr>
          </a:p>
          <a:p>
            <a:pPr marL="109855" indent="0" latinLnBrk="1">
              <a:buNone/>
            </a:pPr>
            <a:r>
              <a:rPr lang="en-US"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2018</a:t>
            </a:r>
            <a:r>
              <a:rPr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年</a:t>
            </a:r>
            <a:r>
              <a:rPr lang="en-US"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5</a:t>
            </a:r>
            <a:r>
              <a:rPr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月，获深圳市五一劳动奖章</a:t>
            </a:r>
            <a:endParaRPr lang="en-US" altLang="zh-CN" b="1" dirty="0">
              <a:latin typeface="方正粗金陵简体" pitchFamily="2" charset="-122"/>
              <a:ea typeface="方正粗金陵简体" pitchFamily="2" charset="-122"/>
            </a:endParaRPr>
          </a:p>
          <a:p>
            <a:pPr marL="109855" indent="0" latinLnBrk="1">
              <a:buNone/>
            </a:pPr>
            <a:r>
              <a:rPr lang="en-US"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2016</a:t>
            </a:r>
            <a:r>
              <a:rPr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年</a:t>
            </a:r>
            <a:r>
              <a:rPr lang="en-US"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9</a:t>
            </a:r>
            <a:r>
              <a:rPr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月，获深圳市青年教师标兵</a:t>
            </a:r>
            <a:endParaRPr lang="en-US" altLang="zh-CN" b="1" dirty="0">
              <a:latin typeface="方正粗金陵简体" pitchFamily="2" charset="-122"/>
              <a:ea typeface="方正粗金陵简体" pitchFamily="2" charset="-122"/>
            </a:endParaRPr>
          </a:p>
          <a:p>
            <a:pPr marL="109855" indent="0" latinLnBrk="1">
              <a:buNone/>
            </a:pPr>
            <a:r>
              <a:rPr lang="en-US"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2016</a:t>
            </a:r>
            <a:r>
              <a:rPr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年</a:t>
            </a:r>
            <a:r>
              <a:rPr lang="en-US"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12</a:t>
            </a:r>
            <a:r>
              <a:rPr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月，深圳市高中青年教师教学基本功大赛一等奖第一名</a:t>
            </a:r>
            <a:endParaRPr lang="zh-CN" altLang="zh-CN" b="1" dirty="0">
              <a:latin typeface="方正粗金陵简体" pitchFamily="2" charset="-122"/>
              <a:ea typeface="方正粗金陵简体" pitchFamily="2" charset="-122"/>
            </a:endParaRPr>
          </a:p>
          <a:p>
            <a:pPr marL="109855" indent="0" latinLnBrk="1">
              <a:buNone/>
            </a:pPr>
            <a:r>
              <a:rPr lang="en-US"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2013</a:t>
            </a:r>
            <a:r>
              <a:rPr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年，</a:t>
            </a:r>
            <a:r>
              <a:rPr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获</a:t>
            </a:r>
            <a:r>
              <a:rPr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深圳市高考工作先进个人</a:t>
            </a:r>
            <a:r>
              <a:rPr lang="en-US"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  </a:t>
            </a:r>
            <a:endParaRPr lang="zh-CN" altLang="zh-CN" b="1" dirty="0">
              <a:latin typeface="方正粗金陵简体" pitchFamily="2" charset="-122"/>
              <a:ea typeface="方正粗金陵简体" pitchFamily="2" charset="-122"/>
            </a:endParaRPr>
          </a:p>
          <a:p>
            <a:pPr marL="109855" indent="0" latinLnBrk="1">
              <a:buNone/>
            </a:pPr>
            <a:r>
              <a:rPr lang="en-US"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2012</a:t>
            </a:r>
            <a:r>
              <a:rPr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年—</a:t>
            </a:r>
            <a:r>
              <a:rPr lang="en-US"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2019</a:t>
            </a:r>
            <a:r>
              <a:rPr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年，连续</a:t>
            </a:r>
            <a:r>
              <a:rPr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七</a:t>
            </a:r>
            <a:r>
              <a:rPr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次获得罗湖区教学大比武高中组语文学科一等奖</a:t>
            </a:r>
            <a:endParaRPr lang="zh-CN" altLang="zh-CN" b="1" dirty="0">
              <a:latin typeface="方正粗金陵简体" pitchFamily="2" charset="-122"/>
              <a:ea typeface="方正粗金陵简体" pitchFamily="2" charset="-122"/>
            </a:endParaRPr>
          </a:p>
          <a:p>
            <a:pPr marL="109855" indent="0" latinLnBrk="1">
              <a:buNone/>
            </a:pPr>
            <a:r>
              <a:rPr lang="en-US"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2012</a:t>
            </a:r>
            <a:r>
              <a:rPr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、</a:t>
            </a:r>
            <a:r>
              <a:rPr lang="en-US"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2013</a:t>
            </a:r>
            <a:r>
              <a:rPr altLang="zh-CN" b="1" dirty="0">
                <a:latin typeface="方正粗金陵简体" pitchFamily="2" charset="-122"/>
                <a:ea typeface="方正粗金陵简体" pitchFamily="2" charset="-122"/>
                <a:sym typeface="+mn-ea"/>
              </a:rPr>
              <a:t>年，连续两年获得“罗湖区优秀班主任”称号</a:t>
            </a:r>
            <a:endParaRPr lang="zh-CN" altLang="zh-CN" b="1" dirty="0">
              <a:latin typeface="方正粗金陵简体" pitchFamily="2" charset="-122"/>
              <a:ea typeface="方正粗金陵简体" pitchFamily="2" charset="-122"/>
            </a:endParaRPr>
          </a:p>
          <a:p>
            <a:endParaRPr lang="zh-CN" altLang="en-US" b="1" dirty="0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624797" y="4664710"/>
            <a:ext cx="10852237" cy="950984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br>
              <a:rPr lang="zh-CN" altLang="en-US" sz="4800" b="1">
                <a:solidFill>
                  <a:schemeClr val="accent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endParaRPr lang="zh-CN" altLang="en-US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669925" y="2048510"/>
            <a:ext cx="10852150" cy="2249805"/>
          </a:xfrm>
        </p:spPr>
        <p:txBody>
          <a:bodyPr/>
          <a:lstStyle/>
          <a:p>
            <a:r>
              <a:rPr lang="zh-CN" altLang="en-US" sz="4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深圳市中小学名班主任工作室、全国名班主任工作室联盟成员单位</a:t>
            </a:r>
            <a:br>
              <a:rPr lang="zh-CN" altLang="en-US" sz="4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r>
              <a:rPr lang="zh-CN" altLang="en-US" sz="4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李媛媛名班主任工作室揭牌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7581592-FA18-49E5-AA3C-941022CFB0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B513A09-41AC-4924-9D11-C4E61F69B759}"/>
              </a:ext>
            </a:extLst>
          </p:cNvPr>
          <p:cNvGrpSpPr/>
          <p:nvPr/>
        </p:nvGrpSpPr>
        <p:grpSpPr>
          <a:xfrm>
            <a:off x="5747209" y="0"/>
            <a:ext cx="697582" cy="6631620"/>
            <a:chOff x="5613663" y="0"/>
            <a:chExt cx="697582" cy="6061434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BA1650F-C2CF-4590-AEBA-D714C0DF8AD8}"/>
                </a:ext>
              </a:extLst>
            </p:cNvPr>
            <p:cNvCxnSpPr>
              <a:cxnSpLocks/>
            </p:cNvCxnSpPr>
            <p:nvPr/>
          </p:nvCxnSpPr>
          <p:spPr>
            <a:xfrm>
              <a:off x="5788059" y="0"/>
              <a:ext cx="0" cy="5712643"/>
            </a:xfrm>
            <a:prstGeom prst="line">
              <a:avLst/>
            </a:prstGeom>
            <a:ln w="476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E8EA3B75-C5B3-4603-9C37-5287EA6075A1}"/>
                </a:ext>
              </a:extLst>
            </p:cNvPr>
            <p:cNvSpPr/>
            <p:nvPr/>
          </p:nvSpPr>
          <p:spPr>
            <a:xfrm>
              <a:off x="5613663" y="5712643"/>
              <a:ext cx="348791" cy="348791"/>
            </a:xfrm>
            <a:prstGeom prst="ellipse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7A95D275-A2DC-4B5F-AE93-241A6F463760}"/>
                </a:ext>
              </a:extLst>
            </p:cNvPr>
            <p:cNvCxnSpPr>
              <a:cxnSpLocks/>
            </p:cNvCxnSpPr>
            <p:nvPr/>
          </p:nvCxnSpPr>
          <p:spPr>
            <a:xfrm>
              <a:off x="6136850" y="0"/>
              <a:ext cx="0" cy="5712643"/>
            </a:xfrm>
            <a:prstGeom prst="line">
              <a:avLst/>
            </a:prstGeom>
            <a:ln w="476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A0419C97-5A72-437B-B5EB-1873C4FB8B6C}"/>
                </a:ext>
              </a:extLst>
            </p:cNvPr>
            <p:cNvSpPr/>
            <p:nvPr/>
          </p:nvSpPr>
          <p:spPr>
            <a:xfrm>
              <a:off x="5962454" y="5712643"/>
              <a:ext cx="348791" cy="348791"/>
            </a:xfrm>
            <a:prstGeom prst="ellipse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4314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A0C3A18-0D55-48B5-BEF5-3D032C2EE0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61E447F-D9C7-44AE-A6AD-3C2B71499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59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7581592-FA18-49E5-AA3C-941022CFB0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B513A09-41AC-4924-9D11-C4E61F69B759}"/>
              </a:ext>
            </a:extLst>
          </p:cNvPr>
          <p:cNvGrpSpPr/>
          <p:nvPr/>
        </p:nvGrpSpPr>
        <p:grpSpPr>
          <a:xfrm>
            <a:off x="5747209" y="0"/>
            <a:ext cx="697582" cy="6631620"/>
            <a:chOff x="5613663" y="0"/>
            <a:chExt cx="697582" cy="6061434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BA1650F-C2CF-4590-AEBA-D714C0DF8AD8}"/>
                </a:ext>
              </a:extLst>
            </p:cNvPr>
            <p:cNvCxnSpPr>
              <a:cxnSpLocks/>
            </p:cNvCxnSpPr>
            <p:nvPr/>
          </p:nvCxnSpPr>
          <p:spPr>
            <a:xfrm>
              <a:off x="5788059" y="0"/>
              <a:ext cx="0" cy="5712643"/>
            </a:xfrm>
            <a:prstGeom prst="line">
              <a:avLst/>
            </a:prstGeom>
            <a:ln w="476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E8EA3B75-C5B3-4603-9C37-5287EA6075A1}"/>
                </a:ext>
              </a:extLst>
            </p:cNvPr>
            <p:cNvSpPr/>
            <p:nvPr/>
          </p:nvSpPr>
          <p:spPr>
            <a:xfrm>
              <a:off x="5613663" y="5712643"/>
              <a:ext cx="348791" cy="348791"/>
            </a:xfrm>
            <a:prstGeom prst="ellipse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7A95D275-A2DC-4B5F-AE93-241A6F463760}"/>
                </a:ext>
              </a:extLst>
            </p:cNvPr>
            <p:cNvCxnSpPr>
              <a:cxnSpLocks/>
            </p:cNvCxnSpPr>
            <p:nvPr/>
          </p:nvCxnSpPr>
          <p:spPr>
            <a:xfrm>
              <a:off x="6136850" y="0"/>
              <a:ext cx="0" cy="5712643"/>
            </a:xfrm>
            <a:prstGeom prst="line">
              <a:avLst/>
            </a:prstGeom>
            <a:ln w="476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A0419C97-5A72-437B-B5EB-1873C4FB8B6C}"/>
                </a:ext>
              </a:extLst>
            </p:cNvPr>
            <p:cNvSpPr/>
            <p:nvPr/>
          </p:nvSpPr>
          <p:spPr>
            <a:xfrm>
              <a:off x="5962454" y="5712643"/>
              <a:ext cx="348791" cy="348791"/>
            </a:xfrm>
            <a:prstGeom prst="ellipse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600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A0C3A18-0D55-48B5-BEF5-3D032C2EE0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1CA517F-38DD-4060-8D16-81CB323FA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3825" y="-1825625"/>
            <a:ext cx="6864350" cy="105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80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8930" y="490855"/>
            <a:ext cx="9923145" cy="1626235"/>
          </a:xfrm>
        </p:spPr>
        <p:txBody>
          <a:bodyPr/>
          <a:lstStyle/>
          <a:p>
            <a:r>
              <a:rPr>
                <a:sym typeface="+mn-ea"/>
              </a:rPr>
              <a:t>李媛媛老师获得的荣誉（部分）</a:t>
            </a:r>
            <a:br>
              <a:rPr>
                <a:sym typeface="+mn-ea"/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98930" y="2687955"/>
            <a:ext cx="9923145" cy="3649345"/>
          </a:xfrm>
        </p:spPr>
        <p:txBody>
          <a:bodyPr/>
          <a:lstStyle/>
          <a:p>
            <a:r>
              <a:rPr lang="zh-CN" altLang="en-US" sz="2400" b="1" dirty="0"/>
              <a:t>深圳市第二批名班主任工作室主持人。</a:t>
            </a:r>
          </a:p>
          <a:p>
            <a:r>
              <a:rPr lang="zh-CN" altLang="en-US" sz="2400" b="1" dirty="0"/>
              <a:t>深圳市首届班主任风采大赛最具风采奖。</a:t>
            </a:r>
            <a:endParaRPr lang="en-US" altLang="zh-CN" sz="2400" b="1" dirty="0"/>
          </a:p>
          <a:p>
            <a:r>
              <a:rPr lang="zh-CN" altLang="en-US" sz="2400" b="1" dirty="0"/>
              <a:t>深圳市首届“我最喜爱的班主任”。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624797" y="4664710"/>
            <a:ext cx="10852237" cy="950984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br>
              <a:rPr lang="zh-CN" altLang="en-US" sz="4800" b="1">
                <a:solidFill>
                  <a:schemeClr val="accent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endParaRPr lang="zh-CN" altLang="en-US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669925" y="2048510"/>
            <a:ext cx="10852150" cy="2249805"/>
          </a:xfrm>
        </p:spPr>
        <p:txBody>
          <a:bodyPr/>
          <a:lstStyle/>
          <a:p>
            <a:r>
              <a:rPr lang="zh-CN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罗湖外语学校李慧名班主任工作室</a:t>
            </a:r>
            <a:br>
              <a:rPr lang="zh-CN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r>
              <a:rPr lang="zh-CN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揭牌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7581592-FA18-49E5-AA3C-941022CFB0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B513A09-41AC-4924-9D11-C4E61F69B759}"/>
              </a:ext>
            </a:extLst>
          </p:cNvPr>
          <p:cNvGrpSpPr/>
          <p:nvPr/>
        </p:nvGrpSpPr>
        <p:grpSpPr>
          <a:xfrm>
            <a:off x="5747209" y="0"/>
            <a:ext cx="697582" cy="6631620"/>
            <a:chOff x="5613663" y="0"/>
            <a:chExt cx="697582" cy="6061434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BA1650F-C2CF-4590-AEBA-D714C0DF8AD8}"/>
                </a:ext>
              </a:extLst>
            </p:cNvPr>
            <p:cNvCxnSpPr>
              <a:cxnSpLocks/>
            </p:cNvCxnSpPr>
            <p:nvPr/>
          </p:nvCxnSpPr>
          <p:spPr>
            <a:xfrm>
              <a:off x="5788059" y="0"/>
              <a:ext cx="0" cy="5712643"/>
            </a:xfrm>
            <a:prstGeom prst="line">
              <a:avLst/>
            </a:prstGeom>
            <a:ln w="476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E8EA3B75-C5B3-4603-9C37-5287EA6075A1}"/>
                </a:ext>
              </a:extLst>
            </p:cNvPr>
            <p:cNvSpPr/>
            <p:nvPr/>
          </p:nvSpPr>
          <p:spPr>
            <a:xfrm>
              <a:off x="5613663" y="5712643"/>
              <a:ext cx="348791" cy="348791"/>
            </a:xfrm>
            <a:prstGeom prst="ellipse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7A95D275-A2DC-4B5F-AE93-241A6F463760}"/>
                </a:ext>
              </a:extLst>
            </p:cNvPr>
            <p:cNvCxnSpPr>
              <a:cxnSpLocks/>
            </p:cNvCxnSpPr>
            <p:nvPr/>
          </p:nvCxnSpPr>
          <p:spPr>
            <a:xfrm>
              <a:off x="6136850" y="0"/>
              <a:ext cx="0" cy="5712643"/>
            </a:xfrm>
            <a:prstGeom prst="line">
              <a:avLst/>
            </a:prstGeom>
            <a:ln w="476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A0419C97-5A72-437B-B5EB-1873C4FB8B6C}"/>
                </a:ext>
              </a:extLst>
            </p:cNvPr>
            <p:cNvSpPr/>
            <p:nvPr/>
          </p:nvSpPr>
          <p:spPr>
            <a:xfrm>
              <a:off x="5962454" y="5712643"/>
              <a:ext cx="348791" cy="348791"/>
            </a:xfrm>
            <a:prstGeom prst="ellipse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4823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A0C3A18-0D55-48B5-BEF5-3D032C2EE0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7D835D7-62A3-465C-977D-586DB91C5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4824" y="-1572623"/>
            <a:ext cx="6862354" cy="1000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0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9565" y="431800"/>
            <a:ext cx="9922510" cy="917606"/>
          </a:xfrm>
        </p:spPr>
        <p:txBody>
          <a:bodyPr/>
          <a:lstStyle/>
          <a:p>
            <a:r>
              <a:rPr dirty="0">
                <a:sym typeface="+mn-ea"/>
              </a:rPr>
              <a:t>李慧老师获得的荣誉（部分）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553592"/>
            <a:ext cx="10852237" cy="4783763"/>
          </a:xfrm>
        </p:spPr>
        <p:txBody>
          <a:bodyPr/>
          <a:lstStyle/>
          <a:p>
            <a:r>
              <a:rPr lang="en-US" altLang="zh-CN" sz="2000" b="1" dirty="0"/>
              <a:t>2014</a:t>
            </a:r>
            <a:r>
              <a:rPr lang="zh-CN" altLang="en-US" sz="2000" b="1" dirty="0"/>
              <a:t>年 罗湖区高中语文教师课堂教学大赛一等奖</a:t>
            </a:r>
            <a:endParaRPr lang="en-US" altLang="zh-CN" sz="2000" b="1" dirty="0"/>
          </a:p>
          <a:p>
            <a:r>
              <a:rPr lang="en-US" altLang="zh-CN" sz="2000" b="1" dirty="0"/>
              <a:t>2014-2015</a:t>
            </a:r>
            <a:r>
              <a:rPr lang="zh-CN" altLang="en-US" sz="2000" b="1" dirty="0"/>
              <a:t>年罗湖区优秀班主任</a:t>
            </a:r>
            <a:endParaRPr lang="en-US" altLang="zh-CN" sz="2000" b="1" dirty="0"/>
          </a:p>
          <a:p>
            <a:r>
              <a:rPr lang="en-US" altLang="zh-CN" sz="2000" b="1" dirty="0"/>
              <a:t>2016</a:t>
            </a:r>
            <a:r>
              <a:rPr lang="zh-CN" altLang="en-US" sz="2000" b="1" dirty="0"/>
              <a:t>年所带班级高三（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）班获“罗湖区高考先进班组”</a:t>
            </a:r>
            <a:endParaRPr lang="en-US" altLang="zh-CN" sz="2000" b="1" dirty="0"/>
          </a:p>
          <a:p>
            <a:r>
              <a:rPr lang="en-US" altLang="zh-CN" sz="2000" b="1" dirty="0"/>
              <a:t>2016</a:t>
            </a:r>
            <a:r>
              <a:rPr lang="zh-CN" altLang="en-US" sz="2000" b="1" dirty="0"/>
              <a:t>年 罗湖高考工作先进个人</a:t>
            </a:r>
            <a:endParaRPr lang="en-US" altLang="zh-CN" sz="2000" b="1" dirty="0"/>
          </a:p>
          <a:p>
            <a:r>
              <a:rPr lang="en-US" altLang="zh-CN" sz="2000" b="1" dirty="0"/>
              <a:t>2016</a:t>
            </a:r>
            <a:r>
              <a:rPr lang="zh-CN" altLang="en-US" sz="2000" b="1" dirty="0"/>
              <a:t>年 深圳市高考工作先进个人</a:t>
            </a:r>
            <a:endParaRPr lang="en-US" altLang="zh-CN" sz="2000" b="1" dirty="0"/>
          </a:p>
          <a:p>
            <a:r>
              <a:rPr lang="en-US" altLang="zh-CN" sz="2000" b="1" dirty="0"/>
              <a:t>2016-2017</a:t>
            </a:r>
            <a:r>
              <a:rPr lang="zh-CN" altLang="en-US" sz="2000" b="1" dirty="0"/>
              <a:t>年 罗湖区优秀班主任</a:t>
            </a:r>
            <a:endParaRPr lang="en-US" altLang="zh-CN" sz="2000" b="1" dirty="0"/>
          </a:p>
          <a:p>
            <a:r>
              <a:rPr lang="en-US" altLang="zh-CN" sz="2000" b="1" dirty="0"/>
              <a:t>2018</a:t>
            </a:r>
            <a:r>
              <a:rPr lang="zh-CN" altLang="en-US" sz="2000" b="1" dirty="0"/>
              <a:t>年罗湖区班主任技能大赛一等奖</a:t>
            </a:r>
            <a:endParaRPr lang="en-US" altLang="zh-CN" sz="2000" b="1" dirty="0"/>
          </a:p>
          <a:p>
            <a:r>
              <a:rPr lang="en-US" altLang="zh-CN" sz="2000" b="1" dirty="0"/>
              <a:t>2018</a:t>
            </a:r>
            <a:r>
              <a:rPr lang="zh-CN" altLang="en-US" sz="2000" b="1" dirty="0"/>
              <a:t>年 全国青少年主题教育读书活动获指导一等奖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624797" y="4664710"/>
            <a:ext cx="10852237" cy="950984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br>
              <a:rPr lang="zh-CN" altLang="en-US" sz="4800" b="1">
                <a:solidFill>
                  <a:schemeClr val="accent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endParaRPr lang="zh-CN" altLang="en-US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669925" y="2048510"/>
            <a:ext cx="10852150" cy="2249805"/>
          </a:xfrm>
        </p:spPr>
        <p:txBody>
          <a:bodyPr/>
          <a:lstStyle/>
          <a:p>
            <a:r>
              <a:rPr lang="zh-CN" altLang="en-US" sz="4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深圳市罗湖区朱梅名班主任工作室揭牌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7581592-FA18-49E5-AA3C-941022CFB0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B513A09-41AC-4924-9D11-C4E61F69B759}"/>
              </a:ext>
            </a:extLst>
          </p:cNvPr>
          <p:cNvGrpSpPr/>
          <p:nvPr/>
        </p:nvGrpSpPr>
        <p:grpSpPr>
          <a:xfrm>
            <a:off x="5747209" y="0"/>
            <a:ext cx="697582" cy="6631620"/>
            <a:chOff x="5613663" y="0"/>
            <a:chExt cx="697582" cy="6061434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BA1650F-C2CF-4590-AEBA-D714C0DF8AD8}"/>
                </a:ext>
              </a:extLst>
            </p:cNvPr>
            <p:cNvCxnSpPr>
              <a:cxnSpLocks/>
            </p:cNvCxnSpPr>
            <p:nvPr/>
          </p:nvCxnSpPr>
          <p:spPr>
            <a:xfrm>
              <a:off x="5788059" y="0"/>
              <a:ext cx="0" cy="5712643"/>
            </a:xfrm>
            <a:prstGeom prst="line">
              <a:avLst/>
            </a:prstGeom>
            <a:ln w="476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E8EA3B75-C5B3-4603-9C37-5287EA6075A1}"/>
                </a:ext>
              </a:extLst>
            </p:cNvPr>
            <p:cNvSpPr/>
            <p:nvPr/>
          </p:nvSpPr>
          <p:spPr>
            <a:xfrm>
              <a:off x="5613663" y="5712643"/>
              <a:ext cx="348791" cy="348791"/>
            </a:xfrm>
            <a:prstGeom prst="ellipse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7A95D275-A2DC-4B5F-AE93-241A6F463760}"/>
                </a:ext>
              </a:extLst>
            </p:cNvPr>
            <p:cNvCxnSpPr>
              <a:cxnSpLocks/>
            </p:cNvCxnSpPr>
            <p:nvPr/>
          </p:nvCxnSpPr>
          <p:spPr>
            <a:xfrm>
              <a:off x="6136850" y="0"/>
              <a:ext cx="0" cy="5712643"/>
            </a:xfrm>
            <a:prstGeom prst="line">
              <a:avLst/>
            </a:prstGeom>
            <a:ln w="476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A0419C97-5A72-437B-B5EB-1873C4FB8B6C}"/>
                </a:ext>
              </a:extLst>
            </p:cNvPr>
            <p:cNvSpPr/>
            <p:nvPr/>
          </p:nvSpPr>
          <p:spPr>
            <a:xfrm>
              <a:off x="5962454" y="5712643"/>
              <a:ext cx="348791" cy="348791"/>
            </a:xfrm>
            <a:prstGeom prst="ellipse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618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A0C3A18-0D55-48B5-BEF5-3D032C2EE0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CE1675E-A5C5-40E5-BD4B-E4E7E82F3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7600" y="0"/>
            <a:ext cx="10219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25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5370" y="954405"/>
            <a:ext cx="10852150" cy="538480"/>
          </a:xfrm>
        </p:spPr>
        <p:txBody>
          <a:bodyPr/>
          <a:lstStyle/>
          <a:p>
            <a:r>
              <a:rPr>
                <a:sym typeface="+mn-ea"/>
              </a:rPr>
              <a:t>朱梅老师获得的荣誉（部分）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54735" y="1493520"/>
            <a:ext cx="10467340" cy="4843780"/>
          </a:xfrm>
        </p:spPr>
        <p:txBody>
          <a:bodyPr/>
          <a:lstStyle/>
          <a:p>
            <a:r>
              <a:rPr lang="zh-CN" altLang="en-US" sz="2000" b="1" dirty="0"/>
              <a:t>2003年8月被评为深圳市优秀班主任</a:t>
            </a:r>
          </a:p>
          <a:p>
            <a:r>
              <a:rPr lang="zh-CN" altLang="en-US" sz="2000" b="1" dirty="0"/>
              <a:t>2003年10月获“罗湖区首届百佳班主任”荣誉称号</a:t>
            </a:r>
          </a:p>
          <a:p>
            <a:r>
              <a:rPr lang="zh-CN" altLang="en-US" sz="2000" b="1" dirty="0"/>
              <a:t>2005年10月获罗湖区优秀教师称号</a:t>
            </a:r>
          </a:p>
          <a:p>
            <a:r>
              <a:rPr lang="zh-CN" altLang="en-US" sz="2000" b="1" dirty="0"/>
              <a:t>2010年9月获罗湖区教育系统优秀教师</a:t>
            </a:r>
          </a:p>
          <a:p>
            <a:r>
              <a:rPr lang="zh-CN" altLang="en-US" sz="2000" b="1" dirty="0"/>
              <a:t>2011年9月获罗湖区优秀班主任称号</a:t>
            </a:r>
          </a:p>
          <a:p>
            <a:r>
              <a:rPr lang="zh-CN" altLang="en-US" sz="2000" b="1" dirty="0"/>
              <a:t>2012年10月获深圳市高考工作先进个人称号</a:t>
            </a:r>
          </a:p>
          <a:p>
            <a:r>
              <a:rPr lang="zh-CN" altLang="en-US" sz="2000" b="1" dirty="0"/>
              <a:t>2015年9月获罗湖区优秀班主任称号</a:t>
            </a:r>
          </a:p>
          <a:p>
            <a:r>
              <a:rPr lang="zh-CN" altLang="en-US" sz="2000" b="1" dirty="0"/>
              <a:t>2015年10月获深圳市高考工作先进个人称号</a:t>
            </a:r>
          </a:p>
          <a:p>
            <a:r>
              <a:rPr lang="zh-CN" altLang="en-US" sz="2000" b="1" dirty="0"/>
              <a:t>2017年6月获校级年度教师称号</a:t>
            </a:r>
            <a:endParaRPr lang="zh-CN" altLang="en-US" sz="1400" b="1" dirty="0"/>
          </a:p>
          <a:p>
            <a:endParaRPr lang="zh-CN" altLang="en-US" sz="1400" b="1" dirty="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351</Words>
  <Application>Microsoft Office PowerPoint</Application>
  <PresentationFormat>宽屏</PresentationFormat>
  <Paragraphs>47</Paragraphs>
  <Slides>19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方正粗金陵简体</vt:lpstr>
      <vt:lpstr>微软雅黑</vt:lpstr>
      <vt:lpstr>Arial</vt:lpstr>
      <vt:lpstr>Office 主题​​</vt:lpstr>
      <vt:lpstr>市区校名班主任工作室、市劳模创新工作室揭牌仪式    深圳市罗湖外语学校 2019、12、20</vt:lpstr>
      <vt:lpstr>罗湖外语学校李慧名班主任工作室 揭牌</vt:lpstr>
      <vt:lpstr>PowerPoint 演示文稿</vt:lpstr>
      <vt:lpstr>PowerPoint 演示文稿</vt:lpstr>
      <vt:lpstr>李慧老师获得的荣誉（部分）</vt:lpstr>
      <vt:lpstr>深圳市罗湖区朱梅名班主任工作室揭牌</vt:lpstr>
      <vt:lpstr>PowerPoint 演示文稿</vt:lpstr>
      <vt:lpstr>PowerPoint 演示文稿</vt:lpstr>
      <vt:lpstr>朱梅老师获得的荣誉（部分） </vt:lpstr>
      <vt:lpstr>范盈盈市劳模创新工作室揭牌</vt:lpstr>
      <vt:lpstr>PowerPoint 演示文稿</vt:lpstr>
      <vt:lpstr>PowerPoint 演示文稿</vt:lpstr>
      <vt:lpstr>范盈盈老师获得的荣誉（部分）</vt:lpstr>
      <vt:lpstr>深圳市中小学名班主任工作室、全国名班主任工作室联盟成员单位 李媛媛名班主任工作室揭牌</vt:lpstr>
      <vt:lpstr>PowerPoint 演示文稿</vt:lpstr>
      <vt:lpstr>PowerPoint 演示文稿</vt:lpstr>
      <vt:lpstr>PowerPoint 演示文稿</vt:lpstr>
      <vt:lpstr>PowerPoint 演示文稿</vt:lpstr>
      <vt:lpstr>李媛媛老师获得的荣誉（部分）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市区校名班主任工作室、市劳模创新工作室揭牌仪式</dc:title>
  <dc:creator>lpy</dc:creator>
  <cp:lastModifiedBy>杨 领</cp:lastModifiedBy>
  <cp:revision>62</cp:revision>
  <dcterms:created xsi:type="dcterms:W3CDTF">2019-06-19T02:08:00Z</dcterms:created>
  <dcterms:modified xsi:type="dcterms:W3CDTF">2019-12-20T10:30:41Z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